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2" r:id="rId21"/>
    <p:sldId id="273" r:id="rId22"/>
    <p:sldId id="276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DBF5-EBCA-4145-9EE5-2C2BDF65405B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3257-67B3-4B10-AB0E-7068A0C129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23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93257-67B3-4B10-AB0E-7068A0C1291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4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8617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498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9224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84912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94485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5309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834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7746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75157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4009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1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2F8B-2501-4B6F-AD03-2788DE7FD4A9}" type="datetimeFigureOut">
              <a:rPr lang="es-ES" smtClean="0"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7906-75DA-4E4A-A3B6-2D1C09519C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2924944"/>
            <a:ext cx="7704856" cy="220784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s-ES" dirty="0" smtClean="0"/>
              <a:t>BASES DE DATOS: </a:t>
            </a:r>
            <a:br>
              <a:rPr lang="es-ES" dirty="0" smtClean="0"/>
            </a:br>
            <a:r>
              <a:rPr lang="es-ES" dirty="0" smtClean="0"/>
              <a:t>RELACIONES EN ACCESS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CLAVE PRIMARIA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CLAVE EXTERNA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7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VISTA DISEÑO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s-ES" dirty="0" smtClean="0"/>
              <a:t>Aquí podremos llevar a cabo varias acciones: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Modificar</a:t>
            </a:r>
            <a:r>
              <a:rPr lang="es-ES" dirty="0"/>
              <a:t> </a:t>
            </a:r>
            <a:r>
              <a:rPr lang="es-ES" dirty="0" smtClean="0"/>
              <a:t>el formato y posición de campos.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A</a:t>
            </a:r>
            <a:r>
              <a:rPr lang="es-ES" dirty="0" smtClean="0"/>
              <a:t>gregar controles y botones.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Insertar subformularios.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Gestionar las propiedades generales y específicas de los campos.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171401"/>
            <a:ext cx="11305256" cy="74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25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SUBFORMULARIOS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s-ES" dirty="0" smtClean="0"/>
              <a:t>El objetivo de un subformulario es poder introducir o modificar el contenido de una tabla relacionada con el formulario matriz.</a:t>
            </a:r>
          </a:p>
          <a:p>
            <a:r>
              <a:rPr lang="es-ES" dirty="0" smtClean="0"/>
              <a:t>Los pasos son los siguientes:</a:t>
            </a:r>
          </a:p>
          <a:p>
            <a:pPr lvl="1"/>
            <a:r>
              <a:rPr lang="es-ES" dirty="0" smtClean="0"/>
              <a:t>1º Seleccionar el botón Subformulario.	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638299" cy="2160240"/>
          </a:xfrm>
          <a:prstGeom prst="rect">
            <a:avLst/>
          </a:prstGeom>
        </p:spPr>
      </p:pic>
      <p:sp>
        <p:nvSpPr>
          <p:cNvPr id="6" name="5 Flecha a la derecha con muesca"/>
          <p:cNvSpPr/>
          <p:nvPr/>
        </p:nvSpPr>
        <p:spPr>
          <a:xfrm rot="19183279">
            <a:off x="5225550" y="5837696"/>
            <a:ext cx="1870912" cy="576064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6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SUBFORMULARIOS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1562" y="1196752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2º Utilizar el asistente para subformularios.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68" y="2060848"/>
            <a:ext cx="599338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6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SUBFORMULARIOS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3º Seleccionar los campos que se desean mostrar en el subformulario.</a:t>
            </a:r>
          </a:p>
          <a:p>
            <a:pPr lvl="1"/>
            <a:r>
              <a:rPr lang="es-ES" dirty="0" smtClean="0"/>
              <a:t>4º Asociar clave primaria de la tabla principal (formulario) con la clave externa de la tabla externa (subformulario)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5663555" cy="33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9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SUBFORMULARIOS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s-ES" dirty="0" smtClean="0"/>
              <a:t>5º Nombrar el subformulario y aceptar.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9816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7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52315"/>
            <a:ext cx="8229600" cy="4525963"/>
          </a:xfrm>
        </p:spPr>
        <p:txBody>
          <a:bodyPr/>
          <a:lstStyle/>
          <a:p>
            <a:r>
              <a:rPr lang="es-ES" dirty="0" smtClean="0"/>
              <a:t>Es conveniente insertar controles/botones en los formularios. </a:t>
            </a:r>
          </a:p>
          <a:p>
            <a:r>
              <a:rPr lang="es-ES" dirty="0" smtClean="0"/>
              <a:t>Para ello se debe acceder a través de:</a:t>
            </a:r>
          </a:p>
          <a:p>
            <a:pPr lvl="8" algn="just"/>
            <a:r>
              <a:rPr lang="es-ES" dirty="0"/>
              <a:t>Seguimos el asistente paso a paso donde podremos insertar botones para guardar, borrar, buscar o desplazarnos entre los registros, entre otros.</a:t>
            </a:r>
          </a:p>
          <a:p>
            <a:pPr marL="3657600" lvl="8" indent="0" algn="just">
              <a:buNone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9" y="2852936"/>
            <a:ext cx="3048000" cy="1809750"/>
          </a:xfrm>
          <a:prstGeom prst="rect">
            <a:avLst/>
          </a:prstGeom>
        </p:spPr>
      </p:pic>
      <p:sp>
        <p:nvSpPr>
          <p:cNvPr id="5" name="4 Flecha arriba"/>
          <p:cNvSpPr/>
          <p:nvPr/>
        </p:nvSpPr>
        <p:spPr>
          <a:xfrm rot="2482385">
            <a:off x="840296" y="2905373"/>
            <a:ext cx="373906" cy="1704876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70" y="5478278"/>
            <a:ext cx="576064" cy="6016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05064"/>
            <a:ext cx="4896544" cy="26384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5652120" y="2636912"/>
            <a:ext cx="2664296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58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52315"/>
            <a:ext cx="8229600" cy="5357005"/>
          </a:xfrm>
        </p:spPr>
        <p:txBody>
          <a:bodyPr/>
          <a:lstStyle/>
          <a:p>
            <a:pPr algn="just"/>
            <a:r>
              <a:rPr lang="es-ES" dirty="0" smtClean="0"/>
              <a:t>Mediante las etiquetas Diseño y Organización podremos insertar nuevos campos, modificar las propiedades de los mismos y organizarlos.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marL="3657600" lvl="8" indent="0" algn="just">
              <a:buNone/>
            </a:pPr>
            <a:endParaRPr lang="es-ES" dirty="0" smtClean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93527"/>
            <a:ext cx="4896544" cy="400355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716016" y="5661248"/>
            <a:ext cx="25202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251" y="-787346"/>
            <a:ext cx="13598363" cy="76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84965" y="6309320"/>
            <a:ext cx="485496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02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CONSULTAS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b="1" dirty="0" smtClean="0"/>
              <a:t>CONSULTA</a:t>
            </a:r>
            <a:r>
              <a:rPr lang="es-ES" dirty="0" smtClean="0"/>
              <a:t> es una herramienta de la base de datos que permite </a:t>
            </a:r>
            <a:r>
              <a:rPr lang="es-ES" b="1" dirty="0" smtClean="0"/>
              <a:t>recuperar datos </a:t>
            </a:r>
            <a:r>
              <a:rPr lang="es-ES" dirty="0" smtClean="0"/>
              <a:t>de una tabla, </a:t>
            </a:r>
            <a:r>
              <a:rPr lang="es-ES" b="1" dirty="0" smtClean="0"/>
              <a:t>modificarlos</a:t>
            </a:r>
            <a:r>
              <a:rPr lang="es-ES" dirty="0" smtClean="0"/>
              <a:t> e incluso </a:t>
            </a:r>
            <a:r>
              <a:rPr lang="es-ES" b="1" dirty="0" smtClean="0"/>
              <a:t>almacenar el resultado en otra tabla</a:t>
            </a:r>
            <a:r>
              <a:rPr lang="es-ES" dirty="0" smtClean="0"/>
              <a:t>.</a:t>
            </a:r>
          </a:p>
          <a:p>
            <a:r>
              <a:rPr lang="es-ES" dirty="0" smtClean="0"/>
              <a:t>Existen varios tipos de consultas:</a:t>
            </a:r>
          </a:p>
          <a:p>
            <a:pPr lvl="1"/>
            <a:r>
              <a:rPr lang="es-ES" dirty="0" smtClean="0"/>
              <a:t>Consultas de selección.</a:t>
            </a:r>
          </a:p>
          <a:p>
            <a:pPr lvl="1"/>
            <a:r>
              <a:rPr lang="es-ES" dirty="0" smtClean="0"/>
              <a:t>Consulta de parámetros.</a:t>
            </a:r>
          </a:p>
          <a:p>
            <a:pPr lvl="1"/>
            <a:r>
              <a:rPr lang="es-ES" dirty="0" smtClean="0"/>
              <a:t>Consultas de tabla de referencias cruzadas.</a:t>
            </a:r>
          </a:p>
          <a:p>
            <a:pPr lvl="1"/>
            <a:r>
              <a:rPr lang="es-ES" dirty="0" smtClean="0"/>
              <a:t>Consultas de acción.</a:t>
            </a:r>
          </a:p>
          <a:p>
            <a:pPr lvl="1"/>
            <a:r>
              <a:rPr lang="es-ES" dirty="0" smtClean="0"/>
              <a:t>Consultas SQL.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2165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/>
            <a:r>
              <a:rPr lang="es-ES" dirty="0" smtClean="0"/>
              <a:t>Las consultas se crean mediante la pestaña OTROS del menú CREAR.</a:t>
            </a:r>
          </a:p>
          <a:p>
            <a:pPr algn="just"/>
            <a:r>
              <a:rPr lang="es-ES" dirty="0" smtClean="0"/>
              <a:t>Pudiéndose utilizar el </a:t>
            </a:r>
            <a:r>
              <a:rPr lang="es-ES" b="1" dirty="0" smtClean="0"/>
              <a:t>Asistente para consultas </a:t>
            </a:r>
            <a:r>
              <a:rPr lang="es-ES" dirty="0" smtClean="0"/>
              <a:t>o bien la </a:t>
            </a:r>
            <a:r>
              <a:rPr lang="es-ES" b="1" dirty="0" smtClean="0"/>
              <a:t>Vista de Diseño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CONSULTAS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92" y="3425304"/>
            <a:ext cx="4089415" cy="29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1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s-ES" dirty="0" smtClean="0"/>
              <a:t>Como referencia utilizaremos mejor la Vista de Diseño para elaborar nuestras consultas, utilizando así la siguiente ventana: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CONSULTAS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7488832" cy="40324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173416"/>
            <a:ext cx="925252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994E-6 L -0.00191 -1.04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409" y="116633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</a:rPr>
              <a:t>RELACIÓN ENTRE DOS TABLAS</a:t>
            </a:r>
            <a:endParaRPr lang="es-E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45374"/>
              </p:ext>
            </p:extLst>
          </p:nvPr>
        </p:nvGraphicFramePr>
        <p:xfrm>
          <a:off x="107504" y="1268760"/>
          <a:ext cx="9036496" cy="2001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160240"/>
                <a:gridCol w="1368152"/>
                <a:gridCol w="2448272"/>
                <a:gridCol w="1080120"/>
                <a:gridCol w="1115616"/>
              </a:tblGrid>
              <a:tr h="3056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CODPROV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Nombre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NIF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Dirección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Población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Teléfono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</a:tr>
              <a:tr h="3056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Decomur S.L.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B-30.220.330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P. Ind. </a:t>
                      </a:r>
                      <a:r>
                        <a:rPr lang="es-ES_tradnl" sz="1400">
                          <a:effectLst/>
                        </a:rPr>
                        <a:t>Oeste Nave 24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Jumilla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968332232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</a:tr>
              <a:tr h="3056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Reformas Alcázar S.L: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B-40.369.330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Plaza Zocodover, 34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Toledo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925336254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</a:tr>
              <a:tr h="3056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Pinturas </a:t>
                      </a:r>
                      <a:r>
                        <a:rPr lang="es-ES_tradnl" sz="1400" dirty="0" err="1">
                          <a:effectLst/>
                        </a:rPr>
                        <a:t>Hamman</a:t>
                      </a:r>
                      <a:r>
                        <a:rPr lang="es-ES_tradnl" sz="1400" dirty="0">
                          <a:effectLst/>
                        </a:rPr>
                        <a:t> S.L: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B-03.336.367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C/ Julio Romero, 4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Lucena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963253665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</a:tr>
              <a:tr h="325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Interiorismo </a:t>
                      </a:r>
                      <a:r>
                        <a:rPr lang="es-ES_tradnl" sz="1400" dirty="0" err="1">
                          <a:effectLst/>
                        </a:rPr>
                        <a:t>Buonarotti</a:t>
                      </a:r>
                      <a:r>
                        <a:rPr lang="es-ES_tradnl" sz="1400" dirty="0">
                          <a:effectLst/>
                        </a:rPr>
                        <a:t> S.L.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B-52.336.691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C/ Poeta Vicente Medina, 55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Villadiego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952369447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</a:tr>
              <a:tr h="3964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Dorico’s S.A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A-28.336.210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Polígono Industrial Madrid </a:t>
                      </a:r>
                      <a:r>
                        <a:rPr lang="pt-BR" sz="1400" dirty="0" err="1" smtClean="0">
                          <a:effectLst/>
                        </a:rPr>
                        <a:t>Sur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Madrid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913253669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80" marR="430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76025"/>
              </p:ext>
            </p:extLst>
          </p:nvPr>
        </p:nvGraphicFramePr>
        <p:xfrm>
          <a:off x="323528" y="3861048"/>
          <a:ext cx="8640960" cy="2664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141"/>
                <a:gridCol w="4412074"/>
                <a:gridCol w="976429"/>
                <a:gridCol w="1619316"/>
              </a:tblGrid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CODPROD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Nombre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PVP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CODPROV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PAB-01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Pintura acrílica blanca 1 Kg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8,45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PAR-01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Pintura acrílica roja 1 Kg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PPA-01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Pintura plástica azul 5 Kg.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8,65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PPA-02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Pintura plástica azul 10 Kg.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PPB-01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Pintura plástica blanca 1 Kg.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PPB-02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Pintura plástica blanca 5 Kg.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6,45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PPB-03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Pintura plástica blanca 10 Kg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PPM-01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Pintura plástica amarillo 5 Kg.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10,45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PPM-02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Pintura plástica amarillo 10 Kg.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19,4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0" y="1556792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7176120" y="4039344"/>
            <a:ext cx="46754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>
            <a:stCxn id="9" idx="5"/>
            <a:endCxn id="10" idx="1"/>
          </p:cNvCxnSpPr>
          <p:nvPr/>
        </p:nvCxnSpPr>
        <p:spPr>
          <a:xfrm>
            <a:off x="491701" y="1925568"/>
            <a:ext cx="6752889" cy="2208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0" y="1862082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7176120" y="4589170"/>
            <a:ext cx="46754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 de flecha"/>
          <p:cNvCxnSpPr>
            <a:stCxn id="15" idx="5"/>
            <a:endCxn id="16" idx="1"/>
          </p:cNvCxnSpPr>
          <p:nvPr/>
        </p:nvCxnSpPr>
        <p:spPr>
          <a:xfrm>
            <a:off x="491701" y="2230858"/>
            <a:ext cx="6752889" cy="245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0" y="54867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CLAVE PRIMARIA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832994" y="42660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CLAVE EXTERNA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2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6" grpId="0" animBg="1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La consulta de selección es el tipo de consulta más habitual. Obtiene los datos de una o varias tablas y muestra los resultados en una hoja de datos (tabla).</a:t>
            </a:r>
          </a:p>
          <a:p>
            <a:pPr algn="just"/>
            <a:r>
              <a:rPr lang="es-ES" dirty="0" smtClean="0"/>
              <a:t>Los pasos para diseñarla son los siguientes:</a:t>
            </a:r>
          </a:p>
          <a:p>
            <a:pPr lvl="1" algn="just"/>
            <a:r>
              <a:rPr lang="es-ES" dirty="0" smtClean="0"/>
              <a:t>1º  Pulsamos sobre el botón SELECCIONAR.</a:t>
            </a:r>
          </a:p>
          <a:p>
            <a:pPr lvl="1" algn="just"/>
            <a:r>
              <a:rPr lang="es-ES" dirty="0" smtClean="0"/>
              <a:t>2º Agregamos la tabla o tablas desde donde vamos a obtener los resultados buscados.</a:t>
            </a:r>
          </a:p>
          <a:p>
            <a:pPr lvl="1" algn="just"/>
            <a:r>
              <a:rPr lang="es-ES" dirty="0" smtClean="0"/>
              <a:t>3º Incorporamos los campos de la tabla que queramos mostrar haciendo clic sobre ellos.</a:t>
            </a:r>
          </a:p>
          <a:p>
            <a:pPr lvl="1" algn="just"/>
            <a:r>
              <a:rPr lang="es-ES" dirty="0" smtClean="0"/>
              <a:t>4º Estableceremos criterios de muestra y orden.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CONSULTA DE SELECCIÓN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" y="274638"/>
            <a:ext cx="9144000" cy="6394723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526434" y="573155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563888" y="548680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095836" y="3645024"/>
            <a:ext cx="2952328" cy="3528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416"/>
            <a:ext cx="90670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8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0.00417 -0.8966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4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CONSULTA DE SELECCIÓN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Como resultado de una consulta mostrará todo campo seleccionado siempre que la opción MOSTRAR esté activa.</a:t>
            </a:r>
          </a:p>
          <a:p>
            <a:pPr algn="just"/>
            <a:r>
              <a:rPr lang="es-ES" dirty="0" smtClean="0"/>
              <a:t>Si se desea ordenar los resultados, recurriremos a la opción ORDEN.</a:t>
            </a:r>
          </a:p>
          <a:p>
            <a:pPr algn="just"/>
            <a:r>
              <a:rPr lang="es-ES" dirty="0" smtClean="0"/>
              <a:t>La opción CRITERIOS posibilita filtrar mejor los resultados, indicando qué datos queremos buscar mediante la consulta.</a:t>
            </a:r>
          </a:p>
          <a:p>
            <a:pPr algn="just"/>
            <a:r>
              <a:rPr lang="es-ES" dirty="0" smtClean="0"/>
              <a:t>Se pueden añadir varios criterios mediante O/Y.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7422"/>
            <a:ext cx="8874685" cy="608591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23528" y="4149080"/>
            <a:ext cx="93610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046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CONSULTA DE SELECCIÓN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En el campo CRITERIO se puede hacer uso de los siguientes operadores:</a:t>
            </a:r>
          </a:p>
          <a:p>
            <a:pPr lvl="1" algn="just"/>
            <a:r>
              <a:rPr lang="es-ES" dirty="0"/>
              <a:t> </a:t>
            </a:r>
            <a:r>
              <a:rPr lang="es-ES" dirty="0" smtClean="0"/>
              <a:t>    &lt;,&gt;,=,&gt;=,&lt;=,&lt;&gt; (valores de comparación numérica y fechas)</a:t>
            </a:r>
          </a:p>
          <a:p>
            <a:pPr lvl="1" algn="just"/>
            <a:r>
              <a:rPr lang="es-ES" dirty="0"/>
              <a:t> </a:t>
            </a:r>
            <a:r>
              <a:rPr lang="es-ES" dirty="0" smtClean="0"/>
              <a:t>    COMO y NO COMO (valores de texto) </a:t>
            </a:r>
          </a:p>
          <a:p>
            <a:pPr lvl="1" algn="just"/>
            <a:r>
              <a:rPr lang="es-ES" dirty="0"/>
              <a:t> </a:t>
            </a:r>
            <a:r>
              <a:rPr lang="es-ES" dirty="0" smtClean="0"/>
              <a:t>     “*Letra*” -&gt; palabra contiene esa letra</a:t>
            </a:r>
          </a:p>
          <a:p>
            <a:pPr lvl="1" algn="just"/>
            <a:r>
              <a:rPr lang="es-ES" dirty="0"/>
              <a:t> </a:t>
            </a:r>
            <a:r>
              <a:rPr lang="es-ES" dirty="0" smtClean="0"/>
              <a:t>     “L*” -&gt; palabra empieza por esa letra</a:t>
            </a:r>
          </a:p>
          <a:p>
            <a:pPr lvl="1" algn="just"/>
            <a:r>
              <a:rPr lang="es-ES" dirty="0"/>
              <a:t> </a:t>
            </a:r>
            <a:r>
              <a:rPr lang="es-ES" dirty="0" smtClean="0"/>
              <a:t>     “*L” -&gt; palabra finaliza con esa letra</a:t>
            </a:r>
          </a:p>
          <a:p>
            <a:pPr lvl="1" algn="just"/>
            <a:r>
              <a:rPr lang="es-ES" dirty="0"/>
              <a:t> </a:t>
            </a:r>
            <a:r>
              <a:rPr lang="es-ES" dirty="0" smtClean="0"/>
              <a:t> ENTRE valor1 Y valor2 (entre valores numéricas o fechas)</a:t>
            </a:r>
          </a:p>
          <a:p>
            <a:pPr lvl="1"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85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CONSULTA DE PARÁMETROS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Es una consulta que, cuando se ejecuta, muestra un cuadro de diálogo (ventana) que solicita información.</a:t>
            </a:r>
          </a:p>
          <a:p>
            <a:pPr algn="just"/>
            <a:r>
              <a:rPr lang="es-ES" dirty="0" smtClean="0"/>
              <a:t>Se puede diseñar la consulta para que solicite más de un dato; por ejemplo, que pida dos fechas o un rango de valores.</a:t>
            </a:r>
          </a:p>
          <a:p>
            <a:pPr algn="just"/>
            <a:r>
              <a:rPr lang="es-ES" dirty="0" smtClean="0"/>
              <a:t>El parámetro se debe introducir entre corchetes. Escribiendo dentro su mensaje para que el usuario entienda qué se solicita.</a:t>
            </a:r>
          </a:p>
          <a:p>
            <a:pPr algn="just"/>
            <a:r>
              <a:rPr lang="es-ES" dirty="0" smtClean="0"/>
              <a:t>Se pueden utilizar los operadores =,&gt;,&lt;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4067944" y="551723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4572000" y="4005064"/>
            <a:ext cx="432048" cy="15121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92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CONSULTAS DE ACCIÓN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000297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Este tipo de consultas posibilitan crear nuevas tablas, actualizar y eliminar registros.</a:t>
            </a:r>
          </a:p>
          <a:p>
            <a:pPr algn="just"/>
            <a:r>
              <a:rPr lang="es-ES" dirty="0" smtClean="0"/>
              <a:t>La </a:t>
            </a:r>
            <a:r>
              <a:rPr lang="es-ES" b="1" u="sng" dirty="0" smtClean="0"/>
              <a:t>consulta de Eliminación</a:t>
            </a:r>
            <a:r>
              <a:rPr lang="es-ES" dirty="0" smtClean="0"/>
              <a:t> borra uno o varios registros de una o más tablas. Se accede mediante el botón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</a:t>
            </a:r>
            <a:r>
              <a:rPr lang="es-ES" b="1" u="sng" dirty="0" smtClean="0"/>
              <a:t>consulta de Actualización</a:t>
            </a:r>
            <a:r>
              <a:rPr lang="es-ES" dirty="0" smtClean="0"/>
              <a:t> modifica uno o varios campos de una tabla o varias tablas. Se accede mediante el botón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41" y="3428999"/>
            <a:ext cx="4076700" cy="8096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42" y="5733256"/>
            <a:ext cx="4076700" cy="9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31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CONSULTAS DE ACCIÓN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000297"/>
            <a:ext cx="8229600" cy="502099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La </a:t>
            </a:r>
            <a:r>
              <a:rPr lang="es-ES" b="1" u="sng" dirty="0" smtClean="0"/>
              <a:t>consulta de Creación de Tabla</a:t>
            </a:r>
            <a:r>
              <a:rPr lang="es-ES" dirty="0" smtClean="0"/>
              <a:t>, crea una tabla nueva a partir de la selección de campos generados por otra consulta. Necesitamos nombrar la nueva tabla en primer lugar. Se accede mediante el botón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 smtClean="0"/>
              <a:t>La </a:t>
            </a:r>
            <a:r>
              <a:rPr lang="es-ES" b="1" u="sng" dirty="0" smtClean="0"/>
              <a:t>consulta Datos Anexados</a:t>
            </a:r>
            <a:r>
              <a:rPr lang="es-ES" dirty="0" smtClean="0"/>
              <a:t>, agrega un conjunto de campos al final de una tabla ya creada. Se accede mediante el botón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28509"/>
            <a:ext cx="3672230" cy="84856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2" y="5683348"/>
            <a:ext cx="3657600" cy="8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2060848"/>
            <a:ext cx="5282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Consulta que solicite una </a:t>
            </a:r>
            <a:r>
              <a:rPr lang="es-ES" b="1" dirty="0" smtClean="0"/>
              <a:t>fecha de venta </a:t>
            </a:r>
            <a:r>
              <a:rPr lang="es-ES" dirty="0" smtClean="0"/>
              <a:t>para mostrar:</a:t>
            </a:r>
          </a:p>
          <a:p>
            <a:pPr algn="just"/>
            <a:r>
              <a:rPr lang="es-ES" dirty="0" smtClean="0"/>
              <a:t>Nombre, Apellidos y Población del cliente.</a:t>
            </a:r>
          </a:p>
          <a:p>
            <a:pPr algn="just"/>
            <a:r>
              <a:rPr lang="es-ES" dirty="0" smtClean="0"/>
              <a:t>Nombre del producto.</a:t>
            </a:r>
          </a:p>
          <a:p>
            <a:pPr algn="just"/>
            <a:r>
              <a:rPr lang="es-ES" dirty="0" smtClean="0"/>
              <a:t>Nombre del proveedor que lo suministra.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7743" y="3429000"/>
            <a:ext cx="561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1º ¿Qué tablas se necesitan seleccionar?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78502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6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2339752" y="2132856"/>
            <a:ext cx="1008112" cy="584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923928" y="3861048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446385" y="3284984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876256" y="2100199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4" idx="4"/>
          </p:cNvCxnSpPr>
          <p:nvPr/>
        </p:nvCxnSpPr>
        <p:spPr>
          <a:xfrm>
            <a:off x="2843808" y="2717304"/>
            <a:ext cx="0" cy="1935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4"/>
          </p:cNvCxnSpPr>
          <p:nvPr/>
        </p:nvCxnSpPr>
        <p:spPr>
          <a:xfrm>
            <a:off x="2843808" y="2717304"/>
            <a:ext cx="864096" cy="1935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996208" y="2717304"/>
            <a:ext cx="157579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491179" y="4149080"/>
            <a:ext cx="864096" cy="656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5220073" y="5301208"/>
            <a:ext cx="108011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5950441" y="3509392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7380312" y="2365648"/>
            <a:ext cx="0" cy="243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9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494" y="-46"/>
            <a:ext cx="9972600" cy="68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6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609" cy="68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018651" y="2060848"/>
            <a:ext cx="5780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Consulta que modifique la </a:t>
            </a:r>
            <a:r>
              <a:rPr lang="es-ES" b="1" dirty="0" smtClean="0"/>
              <a:t>fecha de venta a día de hoy </a:t>
            </a:r>
            <a:r>
              <a:rPr lang="es-ES" dirty="0" smtClean="0"/>
              <a:t>para</a:t>
            </a:r>
          </a:p>
          <a:p>
            <a:pPr algn="just"/>
            <a:r>
              <a:rPr lang="es-ES" dirty="0" smtClean="0"/>
              <a:t>el cliente con código 5.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195736" y="3218147"/>
            <a:ext cx="561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1º ¿Qué tablas se necesitan seleccionar?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3974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13902"/>
              </p:ext>
            </p:extLst>
          </p:nvPr>
        </p:nvGraphicFramePr>
        <p:xfrm>
          <a:off x="179512" y="116632"/>
          <a:ext cx="8856985" cy="7139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282"/>
                <a:gridCol w="1969387"/>
                <a:gridCol w="1129459"/>
                <a:gridCol w="2836481"/>
                <a:gridCol w="813058"/>
                <a:gridCol w="970318"/>
              </a:tblGrid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CODPROV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86" marR="31886" marT="0" marB="0">
                    <a:solidFill>
                      <a:schemeClr val="accent3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Nombre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86" marR="31886" marT="0" marB="0">
                    <a:solidFill>
                      <a:schemeClr val="accent3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NIF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86" marR="31886" marT="0" marB="0">
                    <a:solidFill>
                      <a:schemeClr val="accent3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Dirección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86" marR="31886" marT="0" marB="0">
                    <a:solidFill>
                      <a:schemeClr val="accent3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C. P.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86" marR="31886" marT="0" marB="0">
                    <a:solidFill>
                      <a:schemeClr val="accent3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Provincia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86" marR="31886" marT="0" marB="0">
                    <a:solidFill>
                      <a:schemeClr val="accent3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Decomur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S.L.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B-30.220.330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 Ind. </a:t>
                      </a: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Oeste Nave 24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30250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Murcia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CODPROD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PVP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PPB-01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plastic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blanca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PPB-01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plastic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blanca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Reformas Alcázar S.L: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B-40.369.330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Plaza Zocodover, 34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40098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Toledo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CODPROD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PVP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PPB-03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plástica blanca 10kg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PPA-01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plástica azul 5kg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Pinturas Hamman S.L: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B-03.336.367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 Julio Romero, 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03692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Córdoba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CODPROD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PVP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PPA-02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plástica azul 10kg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PPM-01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plástica amarilla 5kg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PMM-02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plástica amarilla 10kg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Interiorismo </a:t>
                      </a:r>
                      <a:r>
                        <a:rPr lang="es-ES_tradnl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Buonarotti</a:t>
                      </a: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B-52.336.691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 Poeta Vicente Medina, 55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52003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Salamanca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Dorico’s S.A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A-28.336.210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Polígono Industrial Madrid </a:t>
                      </a:r>
                      <a:r>
                        <a:rPr lang="pt-B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28036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Madrid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CODPROD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PVP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PAB-01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acrílica </a:t>
                      </a:r>
                      <a:r>
                        <a:rPr lang="pt-B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blanca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176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PAR-01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acrílica roja 1kg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Trazos decoradores S.A.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A-30.256.330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Avda Gran Vía Salzillo, 45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30025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Murcia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Pinturas Hidalgo S.A.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A-23.363.336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 Rosas, 33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22036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Málaga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886" marR="31886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0" y="471023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88032" y="903071"/>
            <a:ext cx="8676456" cy="9525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>
            <a:stCxn id="6" idx="5"/>
            <a:endCxn id="7" idx="1"/>
          </p:cNvCxnSpPr>
          <p:nvPr/>
        </p:nvCxnSpPr>
        <p:spPr>
          <a:xfrm>
            <a:off x="491701" y="839799"/>
            <a:ext cx="1066969" cy="202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288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44016"/>
            <a:ext cx="10980712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2627784" y="5085184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 rot="19004689">
            <a:off x="1672836" y="5164235"/>
            <a:ext cx="299589" cy="273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2025590" y="5503616"/>
            <a:ext cx="674202" cy="486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627784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Criterio</a:t>
            </a:r>
            <a:r>
              <a:rPr lang="es-ES" dirty="0" smtClean="0"/>
              <a:t> = Campo buscado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466241" y="5193196"/>
            <a:ext cx="674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170531" y="5008530"/>
            <a:ext cx="371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Actualizar a </a:t>
            </a:r>
            <a:r>
              <a:rPr lang="es-ES" dirty="0" smtClean="0"/>
              <a:t>= Nuevo dato a introducir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04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89515" y="2045792"/>
            <a:ext cx="5328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Consulta que anexe a la </a:t>
            </a:r>
            <a:r>
              <a:rPr lang="es-ES" dirty="0" err="1" smtClean="0"/>
              <a:t>Tabla_Prod_CC</a:t>
            </a:r>
            <a:r>
              <a:rPr lang="es-ES" dirty="0" smtClean="0"/>
              <a:t> todos los datos</a:t>
            </a:r>
          </a:p>
          <a:p>
            <a:pPr algn="just"/>
            <a:r>
              <a:rPr lang="es-ES" dirty="0"/>
              <a:t>d</a:t>
            </a:r>
            <a:r>
              <a:rPr lang="es-ES" dirty="0" smtClean="0"/>
              <a:t>e los clientes de la población de Cáceres junto con </a:t>
            </a:r>
          </a:p>
          <a:p>
            <a:pPr algn="just"/>
            <a:r>
              <a:rPr lang="es-ES" dirty="0" smtClean="0"/>
              <a:t>los productos y fecha de compra.</a:t>
            </a:r>
          </a:p>
        </p:txBody>
      </p:sp>
    </p:spTree>
    <p:extLst>
      <p:ext uri="{BB962C8B-B14F-4D97-AF65-F5344CB8AC3E}">
        <p14:creationId xmlns:p14="http://schemas.microsoft.com/office/powerpoint/2010/main" val="1830292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8" y="0"/>
            <a:ext cx="102003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4427984" y="2425694"/>
            <a:ext cx="1152128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>
            <a:endCxn id="4" idx="1"/>
          </p:cNvCxnSpPr>
          <p:nvPr/>
        </p:nvCxnSpPr>
        <p:spPr>
          <a:xfrm>
            <a:off x="1835696" y="980728"/>
            <a:ext cx="2761013" cy="14713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483768" y="3463032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1º Se ha de seleccionar la Tabla donde se desean anexar</a:t>
            </a:r>
          </a:p>
          <a:p>
            <a:r>
              <a:rPr lang="es-ES" dirty="0"/>
              <a:t>n</a:t>
            </a:r>
            <a:r>
              <a:rPr lang="es-ES" dirty="0" smtClean="0"/>
              <a:t>uevas filas (registros)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752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044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547664" y="1628800"/>
            <a:ext cx="1296144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700064" y="4509120"/>
            <a:ext cx="524820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195736" y="3140968"/>
            <a:ext cx="1368152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3177716" y="2384884"/>
            <a:ext cx="1178260" cy="324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067944" y="2708920"/>
            <a:ext cx="3456384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6804248" y="4509120"/>
            <a:ext cx="165618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36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3995936" y="5301208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646040" y="2924944"/>
            <a:ext cx="446449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80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0"/>
            <a:ext cx="9901609" cy="68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26076" y="2060848"/>
            <a:ext cx="6165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Consulta que </a:t>
            </a:r>
            <a:r>
              <a:rPr lang="es-ES" dirty="0" smtClean="0"/>
              <a:t>genere una nueva tabla donde almacene todas las</a:t>
            </a:r>
          </a:p>
          <a:p>
            <a:pPr algn="just"/>
            <a:r>
              <a:rPr lang="es-ES" dirty="0"/>
              <a:t>p</a:t>
            </a:r>
            <a:r>
              <a:rPr lang="es-ES" dirty="0" smtClean="0"/>
              <a:t>inturas plásticas disponibles.</a:t>
            </a:r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1907704" y="3218147"/>
            <a:ext cx="59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1º </a:t>
            </a:r>
            <a:r>
              <a:rPr lang="es-ES" sz="2400" b="1" dirty="0" smtClean="0"/>
              <a:t>Seleccionar el tipo de consulta adecuado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4404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3861048"/>
            <a:ext cx="59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</a:t>
            </a:r>
            <a:r>
              <a:rPr lang="es-ES" sz="2400" b="1" dirty="0" smtClean="0"/>
              <a:t>º Dar nombre a la tabla nueva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5237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0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87824" y="1844824"/>
            <a:ext cx="59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 º Seleccionar campos y establecer criterio adecuado.</a:t>
            </a:r>
            <a:endParaRPr lang="es-ES" sz="2400" b="1" dirty="0"/>
          </a:p>
        </p:txBody>
      </p:sp>
      <p:sp>
        <p:nvSpPr>
          <p:cNvPr id="4" name="3 Elipse"/>
          <p:cNvSpPr/>
          <p:nvPr/>
        </p:nvSpPr>
        <p:spPr>
          <a:xfrm>
            <a:off x="2627784" y="5157192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18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33052"/>
            <a:ext cx="11377264" cy="699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51390" y="2780928"/>
            <a:ext cx="719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Consulta que </a:t>
            </a:r>
            <a:r>
              <a:rPr lang="es-ES" dirty="0" smtClean="0"/>
              <a:t>borre aquellos productos cuyo precio sea superior a 30 euros.</a:t>
            </a: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335735" y="3208630"/>
            <a:ext cx="759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1º Elegir el tipo de consulta adecuada.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335735" y="3595469"/>
            <a:ext cx="759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2</a:t>
            </a:r>
            <a:r>
              <a:rPr lang="es-ES" sz="2000" b="1" dirty="0" smtClean="0"/>
              <a:t>º Seleccionar tabla y campo * (significa toda la tabla)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335735" y="3975447"/>
            <a:ext cx="885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3º Clicar sobre el campo que servirá de filtro usando DÓNDE y CRITERIO.</a:t>
            </a:r>
            <a:endParaRPr lang="es-ES" sz="2000" b="1" dirty="0"/>
          </a:p>
        </p:txBody>
      </p:sp>
      <p:sp>
        <p:nvSpPr>
          <p:cNvPr id="4" name="3 Elipse"/>
          <p:cNvSpPr/>
          <p:nvPr/>
        </p:nvSpPr>
        <p:spPr>
          <a:xfrm>
            <a:off x="2267744" y="5013176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888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387424"/>
            <a:ext cx="11881320" cy="83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6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RELACIÓN DE TABLAS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Se puede relacionar una tabla con otra tabla.</a:t>
            </a:r>
          </a:p>
          <a:p>
            <a:pPr algn="just"/>
            <a:r>
              <a:rPr lang="es-ES" dirty="0" smtClean="0"/>
              <a:t>También se puede relacionar una tabla con dos o más tablas.</a:t>
            </a:r>
          </a:p>
          <a:p>
            <a:pPr algn="just"/>
            <a:r>
              <a:rPr lang="es-ES" dirty="0" smtClean="0"/>
              <a:t>La pauta para relacionar tablas es la siguiente:</a:t>
            </a:r>
          </a:p>
          <a:p>
            <a:pPr lvl="1" algn="just"/>
            <a:r>
              <a:rPr lang="es-ES" dirty="0" smtClean="0"/>
              <a:t>Identificar las claves que se van a relacionar (</a:t>
            </a:r>
            <a:r>
              <a:rPr lang="es-ES" dirty="0" err="1" smtClean="0"/>
              <a:t>Autonumérico</a:t>
            </a:r>
            <a:r>
              <a:rPr lang="es-ES" dirty="0" smtClean="0"/>
              <a:t>-Número, Texto-Texto)</a:t>
            </a:r>
          </a:p>
          <a:p>
            <a:pPr lvl="1" algn="just"/>
            <a:r>
              <a:rPr lang="es-ES" dirty="0" smtClean="0"/>
              <a:t>La </a:t>
            </a:r>
            <a:r>
              <a:rPr lang="es-ES" b="1" dirty="0" smtClean="0"/>
              <a:t>clave primaria </a:t>
            </a:r>
            <a:r>
              <a:rPr lang="es-ES" dirty="0" smtClean="0"/>
              <a:t>en una tabla será </a:t>
            </a:r>
            <a:r>
              <a:rPr lang="es-ES" b="1" dirty="0" smtClean="0"/>
              <a:t>clave externa</a:t>
            </a:r>
            <a:r>
              <a:rPr lang="es-ES" dirty="0" smtClean="0"/>
              <a:t> en la tabla con la que se asocie.</a:t>
            </a:r>
          </a:p>
          <a:p>
            <a:pPr lvl="1" algn="just"/>
            <a:r>
              <a:rPr lang="es-ES" dirty="0" smtClean="0"/>
              <a:t>Si una tabla se relaciona con dos tablas, tendrá dos claves externas. Si se relaciona con tres, tres claves externas.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5" y="-243408"/>
            <a:ext cx="11521280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erminador"/>
          <p:cNvSpPr/>
          <p:nvPr/>
        </p:nvSpPr>
        <p:spPr>
          <a:xfrm>
            <a:off x="899592" y="2348880"/>
            <a:ext cx="1224136" cy="216024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Terminador"/>
          <p:cNvSpPr/>
          <p:nvPr/>
        </p:nvSpPr>
        <p:spPr>
          <a:xfrm>
            <a:off x="2483769" y="3248980"/>
            <a:ext cx="1224136" cy="10801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Terminador"/>
          <p:cNvSpPr/>
          <p:nvPr/>
        </p:nvSpPr>
        <p:spPr>
          <a:xfrm>
            <a:off x="2483768" y="3401380"/>
            <a:ext cx="1224136" cy="108012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Terminador"/>
          <p:cNvSpPr/>
          <p:nvPr/>
        </p:nvSpPr>
        <p:spPr>
          <a:xfrm>
            <a:off x="4064563" y="3933056"/>
            <a:ext cx="1224136" cy="216024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5496" y="494116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Relación 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Tabla_Venta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con dos tablas: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Tabla_Cliente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CodCliente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) y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Tabla_Producto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CodProducto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4128" y="443711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cardinalidad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que existirá entre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Tabla_Cliente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Tabla_Producto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será </a:t>
            </a:r>
            <a:r>
              <a:rPr lang="es-ES" b="1" u="sng" dirty="0" smtClean="0">
                <a:solidFill>
                  <a:schemeClr val="accent3">
                    <a:lumMod val="50000"/>
                  </a:schemeClr>
                </a:solidFill>
              </a:rPr>
              <a:t>N:N</a:t>
            </a:r>
          </a:p>
          <a:p>
            <a:pPr algn="just"/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Un cliente puede comprar muchos productos.</a:t>
            </a:r>
          </a:p>
          <a:p>
            <a:pPr algn="just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Un producto es comprado por muchos clientes.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6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0" grpId="0" animBg="1"/>
      <p:bldP spid="11" grpId="0" animBg="1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RELACIÓN DE TABLAS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s-ES" dirty="0" smtClean="0"/>
              <a:t>Por tanto, la relación entre tablas SIEMPRE vendrá determinada por las claves externas.</a:t>
            </a:r>
          </a:p>
          <a:p>
            <a:r>
              <a:rPr lang="es-ES" dirty="0" smtClean="0"/>
              <a:t>Dicha clave externa será </a:t>
            </a:r>
            <a:r>
              <a:rPr lang="es-ES" b="1" dirty="0" smtClean="0"/>
              <a:t>una copia </a:t>
            </a:r>
            <a:r>
              <a:rPr lang="es-ES" dirty="0" smtClean="0"/>
              <a:t>de la clave interna en la tabla que creamos para hacer la relación.</a:t>
            </a:r>
          </a:p>
          <a:p>
            <a:r>
              <a:rPr lang="es-ES" dirty="0" smtClean="0"/>
              <a:t>Por cada tabla que se relacione debe de existir una clave externa.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1017224" cy="71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1916832"/>
            <a:ext cx="31683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021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2924944"/>
            <a:ext cx="7704856" cy="220784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s-ES" dirty="0" smtClean="0"/>
              <a:t>BASES DE DATOS: </a:t>
            </a:r>
            <a:br>
              <a:rPr lang="es-ES" dirty="0" smtClean="0"/>
            </a:br>
            <a:r>
              <a:rPr lang="es-ES" dirty="0" smtClean="0"/>
              <a:t>CONTENIDO DE TABLAS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FORMULARIOS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SUBFORMULARIOS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04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Medio para introducir datos en una o varias tablas.</a:t>
            </a:r>
          </a:p>
          <a:p>
            <a:r>
              <a:rPr lang="es-ES" dirty="0" smtClean="0"/>
              <a:t>Se accede a través del menú </a:t>
            </a:r>
            <a:r>
              <a:rPr lang="es-ES" b="1" dirty="0" smtClean="0"/>
              <a:t>CREAR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Puede diseñarse mediante </a:t>
            </a:r>
            <a:r>
              <a:rPr lang="es-ES" b="1" dirty="0" smtClean="0"/>
              <a:t>ASISTENTE</a:t>
            </a:r>
            <a:r>
              <a:rPr lang="es-ES" dirty="0" smtClean="0"/>
              <a:t> para Formulario o </a:t>
            </a:r>
            <a:r>
              <a:rPr lang="es-ES" b="1" dirty="0" smtClean="0"/>
              <a:t>directamente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Todo formulario debe nombrarse de la siguiente manera: </a:t>
            </a:r>
            <a:r>
              <a:rPr lang="es-ES" b="1" i="1" dirty="0" smtClean="0"/>
              <a:t>FORMULARIO_(</a:t>
            </a:r>
            <a:r>
              <a:rPr lang="es-ES" b="1" i="1" dirty="0" err="1" smtClean="0"/>
              <a:t>NombreTablas</a:t>
            </a:r>
            <a:r>
              <a:rPr lang="es-ES" b="1" i="1" dirty="0" smtClean="0"/>
              <a:t>)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029400"/>
            <a:ext cx="1026063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72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4487E-6 L -0.00173 -1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ha de prestar atención a la hora de seleccionar tanto la tabla deseada como los campos incorporados.</a:t>
            </a:r>
          </a:p>
          <a:p>
            <a:r>
              <a:rPr lang="es-ES" dirty="0" smtClean="0"/>
              <a:t>Existen tres tipos de VISTAS para utilizar el formulario: </a:t>
            </a:r>
          </a:p>
          <a:p>
            <a:pPr lvl="4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</a:t>
            </a:r>
          </a:p>
          <a:p>
            <a:pPr lvl="4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</a:p>
          <a:p>
            <a:pPr lvl="4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FORMULARIO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201416"/>
            <a:ext cx="8208912" cy="6408712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07504" y="201416"/>
            <a:ext cx="2880320" cy="3573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4421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4487E-6 L -0.97639 -0.006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1508</Words>
  <Application>Microsoft Office PowerPoint</Application>
  <PresentationFormat>Presentación en pantalla (4:3)</PresentationFormat>
  <Paragraphs>324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BASES DE DATOS:  RELACIONES EN ACCESS</vt:lpstr>
      <vt:lpstr>RELACIÓN ENTRE DOS TABLAS</vt:lpstr>
      <vt:lpstr>Presentación de PowerPoint</vt:lpstr>
      <vt:lpstr>Presentación de PowerPoint</vt:lpstr>
      <vt:lpstr>RELACIÓN DE TABLAS</vt:lpstr>
      <vt:lpstr>RELACIÓN DE TABLAS</vt:lpstr>
      <vt:lpstr>BASES DE DATOS:  CONTENIDO DE TABLAS</vt:lpstr>
      <vt:lpstr>FORMULARIOS</vt:lpstr>
      <vt:lpstr>FORMULARIOS</vt:lpstr>
      <vt:lpstr>VISTA DISEÑO</vt:lpstr>
      <vt:lpstr>SUBFORMULARIOS</vt:lpstr>
      <vt:lpstr>SUBFORMULARIOS</vt:lpstr>
      <vt:lpstr>SUBFORMULARIOS</vt:lpstr>
      <vt:lpstr>SUBFORMULARIOS</vt:lpstr>
      <vt:lpstr>FORMULARIOS</vt:lpstr>
      <vt:lpstr>FORMULARIOS</vt:lpstr>
      <vt:lpstr>CONSULTAS</vt:lpstr>
      <vt:lpstr>Presentación de PowerPoint</vt:lpstr>
      <vt:lpstr>Presentación de PowerPoint</vt:lpstr>
      <vt:lpstr>Presentación de PowerPoint</vt:lpstr>
      <vt:lpstr>CONSULTA DE SELECCIÓN</vt:lpstr>
      <vt:lpstr>CONSULTA DE SELECCIÓN</vt:lpstr>
      <vt:lpstr>CONSULTA DE PARÁMETROS</vt:lpstr>
      <vt:lpstr>CONSULTAS DE ACCIÓN</vt:lpstr>
      <vt:lpstr>CONSULTAS DE 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</dc:title>
  <dc:creator>Nelly N N</dc:creator>
  <cp:lastModifiedBy>Nelly N N</cp:lastModifiedBy>
  <cp:revision>87</cp:revision>
  <dcterms:created xsi:type="dcterms:W3CDTF">2014-05-13T19:30:58Z</dcterms:created>
  <dcterms:modified xsi:type="dcterms:W3CDTF">2014-05-26T10:27:14Z</dcterms:modified>
</cp:coreProperties>
</file>