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4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2F8B-2501-4B6F-AD03-2788DE7FD4A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7906-75DA-4E4A-A3B6-2D1C09519C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586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2F8B-2501-4B6F-AD03-2788DE7FD4A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7906-75DA-4E4A-A3B6-2D1C09519C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44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2F8B-2501-4B6F-AD03-2788DE7FD4A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7906-75DA-4E4A-A3B6-2D1C09519C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292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2F8B-2501-4B6F-AD03-2788DE7FD4A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7906-75DA-4E4A-A3B6-2D1C09519C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84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2F8B-2501-4B6F-AD03-2788DE7FD4A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7906-75DA-4E4A-A3B6-2D1C09519C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94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2F8B-2501-4B6F-AD03-2788DE7FD4A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7906-75DA-4E4A-A3B6-2D1C09519C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53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2F8B-2501-4B6F-AD03-2788DE7FD4A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7906-75DA-4E4A-A3B6-2D1C09519C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578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2F8B-2501-4B6F-AD03-2788DE7FD4A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7906-75DA-4E4A-A3B6-2D1C09519C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77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2F8B-2501-4B6F-AD03-2788DE7FD4A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7906-75DA-4E4A-A3B6-2D1C09519C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775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2F8B-2501-4B6F-AD03-2788DE7FD4A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7906-75DA-4E4A-A3B6-2D1C09519C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440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2F8B-2501-4B6F-AD03-2788DE7FD4A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7906-75DA-4E4A-A3B6-2D1C09519C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1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92F8B-2501-4B6F-AD03-2788DE7FD4A9}" type="datetimeFigureOut">
              <a:rPr lang="es-ES" smtClean="0"/>
              <a:t>15/05/2014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47906-75DA-4E4A-A3B6-2D1C09519C0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13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611560" y="2924944"/>
            <a:ext cx="7704856" cy="220784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es-ES" dirty="0" smtClean="0"/>
              <a:t>BASES DE DATOS: </a:t>
            </a:r>
            <a:br>
              <a:rPr lang="es-ES" dirty="0" smtClean="0"/>
            </a:br>
            <a:r>
              <a:rPr lang="es-ES" dirty="0" smtClean="0"/>
              <a:t>RELACIONES EN ACCESS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CLAVE PRIMARIA</a:t>
            </a: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CLAVE EXTERNA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87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dirty="0" smtClean="0"/>
              <a:t>SUBFORMULARIOS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1562" y="1196752"/>
            <a:ext cx="8229600" cy="4525963"/>
          </a:xfrm>
        </p:spPr>
        <p:txBody>
          <a:bodyPr/>
          <a:lstStyle/>
          <a:p>
            <a:pPr lvl="1"/>
            <a:r>
              <a:rPr lang="es-ES" dirty="0" smtClean="0"/>
              <a:t>2º Utilizar el asistente para subformularios.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968" y="2060848"/>
            <a:ext cx="5993380" cy="424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13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dirty="0" smtClean="0"/>
              <a:t>SUBFORMULARIOS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lvl="1"/>
            <a:r>
              <a:rPr lang="es-ES" dirty="0" smtClean="0"/>
              <a:t>3º Seleccionar los campos que se desean mostrar en el subformulario.</a:t>
            </a:r>
          </a:p>
          <a:p>
            <a:pPr lvl="1"/>
            <a:r>
              <a:rPr lang="es-ES" dirty="0" smtClean="0"/>
              <a:t>4º Asociar clave primaria de la tabla principal (formulario) con la clave externa de la tabla externa (subformulario)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429000"/>
            <a:ext cx="5663555" cy="335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04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ES" dirty="0" smtClean="0"/>
              <a:t>SUBFORMULARIOS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s-ES" dirty="0" smtClean="0"/>
              <a:t>5º Nombrar el subformulario y aceptar.</a:t>
            </a:r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29816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37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6409" y="116633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s-ES" sz="4000" dirty="0" smtClean="0">
                <a:solidFill>
                  <a:schemeClr val="accent3">
                    <a:lumMod val="50000"/>
                  </a:schemeClr>
                </a:solidFill>
              </a:rPr>
              <a:t>RELACIÓN ENTRE DOS TABLAS</a:t>
            </a:r>
            <a:endParaRPr lang="es-ES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545374"/>
              </p:ext>
            </p:extLst>
          </p:nvPr>
        </p:nvGraphicFramePr>
        <p:xfrm>
          <a:off x="107504" y="1268760"/>
          <a:ext cx="9036496" cy="2001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2160240"/>
                <a:gridCol w="1368152"/>
                <a:gridCol w="2448272"/>
                <a:gridCol w="1080120"/>
                <a:gridCol w="1115616"/>
              </a:tblGrid>
              <a:tr h="3056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CODPROV</a:t>
                      </a:r>
                      <a:endParaRPr lang="es-E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solidFill>
                      <a:schemeClr val="accent3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Nombre</a:t>
                      </a:r>
                      <a:endParaRPr lang="es-E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solidFill>
                      <a:schemeClr val="accent3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NIF</a:t>
                      </a:r>
                      <a:endParaRPr lang="es-E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solidFill>
                      <a:schemeClr val="accent3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Dirección</a:t>
                      </a:r>
                      <a:endParaRPr lang="es-E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solidFill>
                      <a:schemeClr val="accent3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Población</a:t>
                      </a:r>
                      <a:endParaRPr lang="es-E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solidFill>
                      <a:schemeClr val="accent3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Teléfono</a:t>
                      </a:r>
                      <a:endParaRPr lang="es-E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solidFill>
                      <a:schemeClr val="accent3">
                        <a:lumMod val="40000"/>
                        <a:lumOff val="60000"/>
                        <a:alpha val="67000"/>
                      </a:schemeClr>
                    </a:solidFill>
                  </a:tcPr>
                </a:tc>
              </a:tr>
              <a:tr h="3056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2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Decomur S.L.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B-30.220.330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P. Ind. </a:t>
                      </a:r>
                      <a:r>
                        <a:rPr lang="es-ES_tradnl" sz="1400">
                          <a:effectLst/>
                        </a:rPr>
                        <a:t>Oeste Nave 24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Jumilla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968332232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</a:tr>
              <a:tr h="3056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Reformas Alcázar S.L: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B-40.369.330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Plaza Zocodover, 34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Toledo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925336254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</a:tr>
              <a:tr h="3056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7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Pinturas </a:t>
                      </a:r>
                      <a:r>
                        <a:rPr lang="es-ES_tradnl" sz="1400" dirty="0" err="1">
                          <a:effectLst/>
                        </a:rPr>
                        <a:t>Hamman</a:t>
                      </a:r>
                      <a:r>
                        <a:rPr lang="es-ES_tradnl" sz="1400" dirty="0">
                          <a:effectLst/>
                        </a:rPr>
                        <a:t> S.L: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B-03.336.367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C/ Julio Romero, 4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Lucena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963253665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</a:tr>
              <a:tr h="3251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8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Interiorismo </a:t>
                      </a:r>
                      <a:r>
                        <a:rPr lang="es-ES_tradnl" sz="1400" dirty="0" err="1">
                          <a:effectLst/>
                        </a:rPr>
                        <a:t>Buonarotti</a:t>
                      </a:r>
                      <a:r>
                        <a:rPr lang="es-ES_tradnl" sz="1400" dirty="0">
                          <a:effectLst/>
                        </a:rPr>
                        <a:t> S.L.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B-52.336.691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C/ Poeta Vicente Medina, 55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Villadiego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952369447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</a:tr>
              <a:tr h="39649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9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Dorico’s S.A</a:t>
                      </a:r>
                      <a:endParaRPr lang="es-E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A-28.336.210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Polígono Industrial Madrid </a:t>
                      </a:r>
                      <a:r>
                        <a:rPr lang="pt-BR" sz="1400" dirty="0" err="1" smtClean="0">
                          <a:effectLst/>
                        </a:rPr>
                        <a:t>Sur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Madrid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913253669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80" marR="430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476025"/>
              </p:ext>
            </p:extLst>
          </p:nvPr>
        </p:nvGraphicFramePr>
        <p:xfrm>
          <a:off x="323528" y="3861048"/>
          <a:ext cx="8640960" cy="2664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3141"/>
                <a:gridCol w="4412074"/>
                <a:gridCol w="976429"/>
                <a:gridCol w="1619316"/>
              </a:tblGrid>
              <a:tr h="26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CODPROD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40000"/>
                        <a:lumOff val="60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Nombre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40000"/>
                        <a:lumOff val="60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PVP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40000"/>
                        <a:lumOff val="60000"/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CODPROV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40000"/>
                        <a:lumOff val="60000"/>
                        <a:alpha val="68000"/>
                      </a:schemeClr>
                    </a:solidFill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PAB-01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Pintura acrílica blanca 1 Kg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8,45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PAR-01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Pintura acrílica roja 1 Kg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15,4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PPA-01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Pintura plástica azul 5 Kg.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8,65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PPA-02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Pintura plástica azul 10 Kg.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15,4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PPB-01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Pintura plástica blanca 1 Kg.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PPB-02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Pintura plástica blanca 5 Kg.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6,45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PPB-03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Pintura plástica blanca 10 Kg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11,3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PPM-01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Pintura plástica amarillo 5 Kg.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10,45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PPM-02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Pintura plástica amarillo 10 Kg.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19,4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9" name="8 Elipse"/>
          <p:cNvSpPr/>
          <p:nvPr/>
        </p:nvSpPr>
        <p:spPr>
          <a:xfrm>
            <a:off x="0" y="1556792"/>
            <a:ext cx="57606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7176120" y="4039344"/>
            <a:ext cx="467544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" name="11 Conector recto de flecha"/>
          <p:cNvCxnSpPr>
            <a:stCxn id="9" idx="5"/>
            <a:endCxn id="10" idx="1"/>
          </p:cNvCxnSpPr>
          <p:nvPr/>
        </p:nvCxnSpPr>
        <p:spPr>
          <a:xfrm>
            <a:off x="491701" y="1925568"/>
            <a:ext cx="6752889" cy="2208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Elipse"/>
          <p:cNvSpPr/>
          <p:nvPr/>
        </p:nvSpPr>
        <p:spPr>
          <a:xfrm>
            <a:off x="0" y="1862082"/>
            <a:ext cx="57606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>
            <a:off x="7176120" y="4589170"/>
            <a:ext cx="467544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7" name="16 Conector recto de flecha"/>
          <p:cNvCxnSpPr>
            <a:stCxn id="15" idx="5"/>
            <a:endCxn id="16" idx="1"/>
          </p:cNvCxnSpPr>
          <p:nvPr/>
        </p:nvCxnSpPr>
        <p:spPr>
          <a:xfrm>
            <a:off x="491701" y="2230858"/>
            <a:ext cx="6752889" cy="2453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0" y="54867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CLAVE PRIMARIA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7832994" y="426600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CLAVE EXTERNA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12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5" grpId="0" animBg="1"/>
      <p:bldP spid="16" grpId="0" animBg="1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413902"/>
              </p:ext>
            </p:extLst>
          </p:nvPr>
        </p:nvGraphicFramePr>
        <p:xfrm>
          <a:off x="179512" y="116632"/>
          <a:ext cx="8856985" cy="7139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8282"/>
                <a:gridCol w="1969387"/>
                <a:gridCol w="1129459"/>
                <a:gridCol w="2836481"/>
                <a:gridCol w="813058"/>
                <a:gridCol w="970318"/>
              </a:tblGrid>
              <a:tr h="176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CODPROV</a:t>
                      </a:r>
                      <a:endParaRPr lang="es-E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86" marR="31886" marT="0" marB="0">
                    <a:solidFill>
                      <a:schemeClr val="accent3">
                        <a:lumMod val="40000"/>
                        <a:lumOff val="6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Nombre</a:t>
                      </a:r>
                      <a:endParaRPr lang="es-E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86" marR="31886" marT="0" marB="0">
                    <a:solidFill>
                      <a:schemeClr val="accent3">
                        <a:lumMod val="40000"/>
                        <a:lumOff val="6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NIF</a:t>
                      </a:r>
                      <a:endParaRPr lang="es-E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86" marR="31886" marT="0" marB="0">
                    <a:solidFill>
                      <a:schemeClr val="accent3">
                        <a:lumMod val="40000"/>
                        <a:lumOff val="6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Dirección</a:t>
                      </a:r>
                      <a:endParaRPr lang="es-E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86" marR="31886" marT="0" marB="0">
                    <a:solidFill>
                      <a:schemeClr val="accent3">
                        <a:lumMod val="40000"/>
                        <a:lumOff val="6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C. P.</a:t>
                      </a:r>
                      <a:endParaRPr lang="es-E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86" marR="31886" marT="0" marB="0">
                    <a:solidFill>
                      <a:schemeClr val="accent3">
                        <a:lumMod val="40000"/>
                        <a:lumOff val="6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Provincia</a:t>
                      </a:r>
                      <a:endParaRPr lang="es-E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86" marR="31886" marT="0" marB="0">
                    <a:solidFill>
                      <a:schemeClr val="accent3">
                        <a:lumMod val="40000"/>
                        <a:lumOff val="60000"/>
                        <a:alpha val="62000"/>
                      </a:schemeClr>
                    </a:solidFill>
                  </a:tcPr>
                </a:tc>
              </a:tr>
              <a:tr h="3733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Decomur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S.L.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B-30.220.330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 Ind. </a:t>
                      </a: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Oeste Nave 24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30250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Murcia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CODPROD</a:t>
                      </a:r>
                      <a:endParaRPr lang="es-ES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77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</a:t>
                      </a:r>
                      <a:endParaRPr lang="es-ES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7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PVP</a:t>
                      </a:r>
                      <a:endParaRPr lang="es-ES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7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PPB-01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77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Pintura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plastic </a:t>
                      </a:r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blanca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1kg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7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3,30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7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PPB-01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77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Pintura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plastic </a:t>
                      </a:r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blanca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5kg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7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6,45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7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3733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Reformas Alcázar S.L: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B-40.369.330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Plaza Zocodover, 34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40098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Toledo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CODPROD</a:t>
                      </a:r>
                      <a:endParaRPr lang="es-ES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</a:t>
                      </a:r>
                      <a:endParaRPr lang="es-ES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PVP</a:t>
                      </a:r>
                      <a:endParaRPr lang="es-ES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PPB-03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Pintura plástica blanca 10kg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11,30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PPA-01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Pintura plástica azul 5kg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8,65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3733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Pinturas Hamman S.L: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B-03.336.367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C/ Julio Romero, 4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03692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Córdoba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CODPROD</a:t>
                      </a:r>
                      <a:endParaRPr lang="es-ES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</a:t>
                      </a:r>
                      <a:endParaRPr lang="es-ES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PVP</a:t>
                      </a:r>
                      <a:endParaRPr lang="es-ES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PPA-02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Pintura plástica azul 10kg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15,40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PPM-01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Pintura plástica amarilla 5kg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10,45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PMM-02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Pintura plástica amarilla 10kg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19,40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3733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Interiorismo </a:t>
                      </a:r>
                      <a:r>
                        <a:rPr lang="es-ES_tradnl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Buonarotti</a:t>
                      </a: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B-52.336.691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C/ Poeta Vicente Medina, 55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52003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Salamanca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3733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Dorico’s S.A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A-28.336.210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Polígono Industrial Madrid </a:t>
                      </a:r>
                      <a:r>
                        <a:rPr lang="pt-BR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</a:t>
                      </a:r>
                      <a:r>
                        <a:rPr lang="pt-BR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28036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Madrid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CODPROD</a:t>
                      </a:r>
                      <a:endParaRPr lang="es-ES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</a:t>
                      </a:r>
                      <a:endParaRPr lang="es-ES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PVP</a:t>
                      </a:r>
                      <a:endParaRPr lang="es-ES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PAB-01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Pintura acrílica </a:t>
                      </a:r>
                      <a:r>
                        <a:rPr lang="pt-BR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blanca</a:t>
                      </a: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1kg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8,45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1761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PAR-01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Pintura acrílica roja 1kg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15,40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3733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Trazos decoradores S.A.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A-30.256.330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Avda Gran Vía Salzillo, 45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30025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Murcia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  <a:tr h="3733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Pinturas Hidalgo S.A.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A-23.363.336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C/ Rosas, 33 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22036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Málaga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886" marR="31886" marT="0" marB="0">
                    <a:noFill/>
                  </a:tcPr>
                </a:tc>
              </a:tr>
            </a:tbl>
          </a:graphicData>
        </a:graphic>
      </p:graphicFrame>
      <p:sp>
        <p:nvSpPr>
          <p:cNvPr id="6" name="5 Elipse"/>
          <p:cNvSpPr/>
          <p:nvPr/>
        </p:nvSpPr>
        <p:spPr>
          <a:xfrm>
            <a:off x="0" y="471023"/>
            <a:ext cx="57606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288032" y="903071"/>
            <a:ext cx="8676456" cy="9525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7 Conector recto de flecha"/>
          <p:cNvCxnSpPr>
            <a:stCxn id="6" idx="5"/>
            <a:endCxn id="7" idx="1"/>
          </p:cNvCxnSpPr>
          <p:nvPr/>
        </p:nvCxnSpPr>
        <p:spPr>
          <a:xfrm>
            <a:off x="491701" y="839799"/>
            <a:ext cx="1066969" cy="202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28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8640" y="-387424"/>
            <a:ext cx="11881320" cy="836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06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611560" y="2924944"/>
            <a:ext cx="7704856" cy="220784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es-ES" dirty="0" smtClean="0"/>
              <a:t>BASES DE DATOS: </a:t>
            </a:r>
            <a:br>
              <a:rPr lang="es-ES" dirty="0" smtClean="0"/>
            </a:br>
            <a:r>
              <a:rPr lang="es-ES" dirty="0" smtClean="0"/>
              <a:t>CONTENIDO DE TABLAS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/>
          <a:lstStyle/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FORMULARIOS</a:t>
            </a:r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SUBFORMULARIOS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0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FORMULARIOS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Medio para introducir datos en una o varias tablas.</a:t>
            </a:r>
          </a:p>
          <a:p>
            <a:r>
              <a:rPr lang="es-ES" dirty="0" smtClean="0"/>
              <a:t>Se accede a través del menú </a:t>
            </a:r>
            <a:r>
              <a:rPr lang="es-ES" b="1" dirty="0" smtClean="0"/>
              <a:t>CREAR</a:t>
            </a:r>
            <a:r>
              <a:rPr lang="es-ES" dirty="0" smtClean="0"/>
              <a:t>.</a:t>
            </a:r>
          </a:p>
          <a:p>
            <a:r>
              <a:rPr lang="es-ES" dirty="0" smtClean="0"/>
              <a:t>Puede diseñarse mediante </a:t>
            </a:r>
            <a:r>
              <a:rPr lang="es-ES" b="1" dirty="0" smtClean="0"/>
              <a:t>ASISTENTE</a:t>
            </a:r>
            <a:r>
              <a:rPr lang="es-ES" dirty="0" smtClean="0"/>
              <a:t> para Formulario o </a:t>
            </a:r>
            <a:r>
              <a:rPr lang="es-ES" b="1" dirty="0" smtClean="0"/>
              <a:t>directamente</a:t>
            </a:r>
            <a:r>
              <a:rPr lang="es-ES" dirty="0" smtClean="0"/>
              <a:t>.</a:t>
            </a:r>
          </a:p>
          <a:p>
            <a:r>
              <a:rPr lang="es-ES" dirty="0" smtClean="0"/>
              <a:t>Todo formulario debe nombrarse de la siguiente manera: </a:t>
            </a:r>
            <a:r>
              <a:rPr lang="es-ES" b="1" i="1" dirty="0" smtClean="0"/>
              <a:t>FORMULARIO_(</a:t>
            </a:r>
            <a:r>
              <a:rPr lang="es-ES" b="1" i="1" dirty="0" err="1" smtClean="0"/>
              <a:t>NombreTablas</a:t>
            </a:r>
            <a:r>
              <a:rPr lang="es-ES" b="1" i="1" dirty="0" smtClean="0"/>
              <a:t>)</a:t>
            </a:r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7029400"/>
            <a:ext cx="10260632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977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54487E-6 L -0.00173 -1.0069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5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FORMULARIOS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ha de prestar atención a la hora de seleccionar tanto la tabla deseada como los campos incorporados.</a:t>
            </a:r>
          </a:p>
          <a:p>
            <a:r>
              <a:rPr lang="es-ES" dirty="0" smtClean="0"/>
              <a:t>Existen tres tipos de VISTAS para utilizar el formulario: </a:t>
            </a:r>
          </a:p>
          <a:p>
            <a:pPr lvl="4"/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PRESENTACIÓN</a:t>
            </a:r>
          </a:p>
          <a:p>
            <a:pPr lvl="4"/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DISEÑO</a:t>
            </a:r>
          </a:p>
          <a:p>
            <a:pPr lvl="4"/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FORMULARIO</a:t>
            </a:r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544" y="201416"/>
            <a:ext cx="8208912" cy="6408712"/>
          </a:xfrm>
          <a:prstGeom prst="rect">
            <a:avLst/>
          </a:prstGeom>
        </p:spPr>
      </p:pic>
      <p:sp>
        <p:nvSpPr>
          <p:cNvPr id="5" name="4 Rectángulo redondeado"/>
          <p:cNvSpPr/>
          <p:nvPr/>
        </p:nvSpPr>
        <p:spPr>
          <a:xfrm>
            <a:off x="107504" y="201416"/>
            <a:ext cx="2880320" cy="35730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rgbClr val="00B05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442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54487E-6 L -0.97639 -0.0069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81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VISTA DISEÑO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s-ES" dirty="0" smtClean="0"/>
              <a:t>Aquí podremos llevar a cabo varias acciones:</a:t>
            </a:r>
          </a:p>
          <a:p>
            <a:pPr lvl="1">
              <a:lnSpc>
                <a:spcPct val="150000"/>
              </a:lnSpc>
            </a:pPr>
            <a:r>
              <a:rPr lang="es-ES" dirty="0" smtClean="0"/>
              <a:t>Modificar</a:t>
            </a:r>
            <a:r>
              <a:rPr lang="es-ES" dirty="0"/>
              <a:t> </a:t>
            </a:r>
            <a:r>
              <a:rPr lang="es-ES" dirty="0" smtClean="0"/>
              <a:t>el formato y posición de campos.</a:t>
            </a:r>
          </a:p>
          <a:p>
            <a:pPr lvl="1">
              <a:lnSpc>
                <a:spcPct val="150000"/>
              </a:lnSpc>
            </a:pPr>
            <a:r>
              <a:rPr lang="es-ES" dirty="0"/>
              <a:t>A</a:t>
            </a:r>
            <a:r>
              <a:rPr lang="es-ES" dirty="0" smtClean="0"/>
              <a:t>gregar controles y botones.</a:t>
            </a:r>
          </a:p>
          <a:p>
            <a:pPr lvl="1">
              <a:lnSpc>
                <a:spcPct val="150000"/>
              </a:lnSpc>
            </a:pPr>
            <a:r>
              <a:rPr lang="es-ES" dirty="0" smtClean="0"/>
              <a:t>Insertar subformularios.</a:t>
            </a:r>
          </a:p>
          <a:p>
            <a:pPr lvl="1">
              <a:lnSpc>
                <a:spcPct val="150000"/>
              </a:lnSpc>
            </a:pPr>
            <a:r>
              <a:rPr lang="es-ES" dirty="0" smtClean="0"/>
              <a:t>Gestionar las propiedades generales y específicas de los campos.</a:t>
            </a:r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2696" y="-171401"/>
            <a:ext cx="11305256" cy="748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82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SUBFORMULARIOS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lang="es-ES" dirty="0" smtClean="0"/>
              <a:t>El objetivo de un subformulario es poder introducir o modificar el contenido de una tabla relacionada con el formulario matriz.</a:t>
            </a:r>
          </a:p>
          <a:p>
            <a:r>
              <a:rPr lang="es-ES" dirty="0" smtClean="0"/>
              <a:t>Los pasos son los siguientes:</a:t>
            </a:r>
          </a:p>
          <a:p>
            <a:pPr lvl="1"/>
            <a:r>
              <a:rPr lang="es-ES" dirty="0" smtClean="0"/>
              <a:t>1º Seleccionar el botón Subformulario.	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221088"/>
            <a:ext cx="3638299" cy="2160240"/>
          </a:xfrm>
          <a:prstGeom prst="rect">
            <a:avLst/>
          </a:prstGeom>
        </p:spPr>
      </p:pic>
      <p:sp>
        <p:nvSpPr>
          <p:cNvPr id="6" name="5 Flecha a la derecha con muesca"/>
          <p:cNvSpPr/>
          <p:nvPr/>
        </p:nvSpPr>
        <p:spPr>
          <a:xfrm rot="19183279">
            <a:off x="5225550" y="5837696"/>
            <a:ext cx="1870912" cy="576064"/>
          </a:xfrm>
          <a:prstGeom prst="notch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6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538</Words>
  <Application>Microsoft Office PowerPoint</Application>
  <PresentationFormat>Presentación en pantalla (4:3)</PresentationFormat>
  <Paragraphs>228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BASES DE DATOS:  RELACIONES EN ACCESS</vt:lpstr>
      <vt:lpstr>RELACIÓN ENTRE DOS TABLAS</vt:lpstr>
      <vt:lpstr>Presentación de PowerPoint</vt:lpstr>
      <vt:lpstr>Presentación de PowerPoint</vt:lpstr>
      <vt:lpstr>BASES DE DATOS:  CONTENIDO DE TABLAS</vt:lpstr>
      <vt:lpstr>FORMULARIOS</vt:lpstr>
      <vt:lpstr>FORMULARIOS</vt:lpstr>
      <vt:lpstr>VISTA DISEÑO</vt:lpstr>
      <vt:lpstr>SUBFORMULARIOS</vt:lpstr>
      <vt:lpstr>SUBFORMULARIOS</vt:lpstr>
      <vt:lpstr>SUBFORMULARIOS</vt:lpstr>
      <vt:lpstr>SUBFORMULARIOS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RELACIONES</dc:title>
  <dc:creator>Nelly N N</dc:creator>
  <cp:lastModifiedBy>Nelly N N</cp:lastModifiedBy>
  <cp:revision>18</cp:revision>
  <dcterms:created xsi:type="dcterms:W3CDTF">2014-05-13T19:30:58Z</dcterms:created>
  <dcterms:modified xsi:type="dcterms:W3CDTF">2014-05-15T21:40:45Z</dcterms:modified>
</cp:coreProperties>
</file>